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47" d="100"/>
          <a:sy n="147" d="100"/>
        </p:scale>
        <p:origin x="564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2980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3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1097280"/>
            <a:ext cx="77724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Паразитология</a:t>
            </a:r>
            <a:endParaRPr lang="en-US" sz="5200" dirty="0"/>
          </a:p>
        </p:txBody>
      </p:sp>
      <p:sp>
        <p:nvSpPr>
          <p:cNvPr id="4" name="Text 2"/>
          <p:cNvSpPr/>
          <p:nvPr/>
        </p:nvSpPr>
        <p:spPr>
          <a:xfrm>
            <a:off x="914400" y="2560320"/>
            <a:ext cx="6858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Наука о паразитах, их биологии,</a:t>
            </a:r>
            <a:endParaRPr lang="en-US" sz="1600" dirty="0"/>
          </a:p>
          <a:p>
            <a:pPr marL="0" indent="0">
              <a:buNone/>
            </a:pPr>
            <a:r>
              <a:rPr lang="en-US" sz="1600" dirty="0">
                <a:solidFill>
                  <a:srgbClr val="2ECC7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взаимодействии с хозяевами и методах борьбы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A5C45"/>
          </a:solidFill>
          <a:ln/>
        </p:spPr>
      </p:sp>
      <p:sp>
        <p:nvSpPr>
          <p:cNvPr id="6" name="Text 4"/>
          <p:cNvSpPr/>
          <p:nvPr/>
        </p:nvSpPr>
        <p:spPr>
          <a:xfrm>
            <a:off x="27432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200" dirty="0">
                <a:solidFill>
                  <a:srgbClr val="AADDBB"/>
                </a:solidFill>
              </a:rPr>
              <a:t>Дисциплина: Микробиология  |  </a:t>
            </a:r>
            <a:r>
              <a:rPr lang="ru-RU" sz="1200" dirty="0">
                <a:solidFill>
                  <a:srgbClr val="AADDBB"/>
                </a:solidFill>
              </a:rPr>
              <a:t>Автор: Георгий </a:t>
            </a:r>
            <a:r>
              <a:rPr lang="ru-RU" sz="1200" dirty="0" err="1">
                <a:solidFill>
                  <a:srgbClr val="AADDBB"/>
                </a:solidFill>
              </a:rPr>
              <a:t>Брюзгин</a:t>
            </a:r>
            <a:r>
              <a:rPr lang="ru-RU" sz="1200" dirty="0">
                <a:solidFill>
                  <a:srgbClr val="AADDBB"/>
                </a:solidFill>
              </a:rPr>
              <a:t> </a:t>
            </a:r>
            <a:r>
              <a:rPr lang="en-US" sz="1200" dirty="0">
                <a:solidFill>
                  <a:srgbClr val="AADDBB"/>
                </a:solidFill>
              </a:rPr>
              <a:t>| </a:t>
            </a:r>
            <a:r>
              <a:rPr lang="ru-RU" sz="1200" dirty="0">
                <a:solidFill>
                  <a:srgbClr val="AADDBB"/>
                </a:solidFill>
              </a:rPr>
              <a:t>Группа: 113 </a:t>
            </a:r>
            <a:r>
              <a:rPr lang="en-US" sz="1200" dirty="0">
                <a:solidFill>
                  <a:srgbClr val="AADDBB"/>
                </a:solidFill>
              </a:rPr>
              <a:t>| </a:t>
            </a:r>
            <a:r>
              <a:rPr lang="ru-RU" sz="1200" dirty="0">
                <a:solidFill>
                  <a:srgbClr val="AADDBB"/>
                </a:solidFill>
              </a:rPr>
              <a:t>Лечебное дело </a:t>
            </a:r>
            <a:r>
              <a:rPr lang="en-US" sz="1200" dirty="0">
                <a:solidFill>
                  <a:srgbClr val="AADDBB"/>
                </a:solidFill>
              </a:rPr>
              <a:t>| </a:t>
            </a:r>
            <a:r>
              <a:rPr lang="ru-RU" sz="1200" dirty="0">
                <a:solidFill>
                  <a:srgbClr val="AADDBB"/>
                </a:solidFill>
              </a:rPr>
              <a:t>КГБПОУ «ММТ»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3B2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45720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Выводы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914400" y="1234440"/>
            <a:ext cx="320040" cy="32004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5" name="Text 3"/>
          <p:cNvSpPr/>
          <p:nvPr/>
        </p:nvSpPr>
        <p:spPr>
          <a:xfrm>
            <a:off x="914400" y="12344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3B2E"/>
                </a:solidFill>
              </a:rPr>
              <a:t>1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1371600" y="1261872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EECC"/>
                </a:solidFill>
              </a:rPr>
              <a:t>Паразитология — ключевой раздел медицинской биологии, изучающий широкий спектр организмов-паразитов.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914400" y="1947672"/>
            <a:ext cx="320040" cy="32004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8" name="Text 6"/>
          <p:cNvSpPr/>
          <p:nvPr/>
        </p:nvSpPr>
        <p:spPr>
          <a:xfrm>
            <a:off x="914400" y="194767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3B2E"/>
                </a:solidFill>
              </a:rPr>
              <a:t>2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1371600" y="197510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EECC"/>
                </a:solidFill>
              </a:rPr>
              <a:t>Паразиты классифицируются по природе, локализации и характеру взаимодействия с хозяином.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914400" y="2660904"/>
            <a:ext cx="320040" cy="32004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11" name="Text 9"/>
          <p:cNvSpPr/>
          <p:nvPr/>
        </p:nvSpPr>
        <p:spPr>
          <a:xfrm>
            <a:off x="914400" y="266090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3B2E"/>
                </a:solidFill>
              </a:rPr>
              <a:t>3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1371600" y="2688336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EECC"/>
                </a:solidFill>
              </a:rPr>
              <a:t>Патогенное действие паразитов разнообразно: от механического повреждения до иммуносупрессии.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914400" y="3374136"/>
            <a:ext cx="320040" cy="32004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14" name="Text 12"/>
          <p:cNvSpPr/>
          <p:nvPr/>
        </p:nvSpPr>
        <p:spPr>
          <a:xfrm>
            <a:off x="914400" y="337413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3B2E"/>
                </a:solidFill>
              </a:rPr>
              <a:t>4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1371600" y="340156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EECC"/>
                </a:solidFill>
              </a:rPr>
              <a:t>Диагностика включает микроскопию, серологические тесты и молекулярные методы (ПЦР).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914400" y="4087368"/>
            <a:ext cx="320040" cy="32004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17" name="Text 15"/>
          <p:cNvSpPr/>
          <p:nvPr/>
        </p:nvSpPr>
        <p:spPr>
          <a:xfrm>
            <a:off x="914400" y="408736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3B2E"/>
                </a:solidFill>
              </a:rPr>
              <a:t>5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1371600" y="411480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CEECC"/>
                </a:solidFill>
              </a:rPr>
              <a:t>Профилактика — главный инструмент борьбы с паразитарными заболеваниями.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1A5C45"/>
          </a:solidFill>
          <a:ln/>
        </p:spPr>
      </p:sp>
      <p:sp>
        <p:nvSpPr>
          <p:cNvPr id="20" name="Text 18"/>
          <p:cNvSpPr/>
          <p:nvPr/>
        </p:nvSpPr>
        <p:spPr>
          <a:xfrm>
            <a:off x="274320" y="470916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Спасибо за внимание!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3B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Что такое паразитология?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1051560"/>
          </a:xfrm>
          <a:prstGeom prst="rect">
            <a:avLst/>
          </a:prstGeom>
          <a:solidFill>
            <a:srgbClr val="E8F5E9"/>
          </a:solidFill>
          <a:ln/>
          <a:effectLst>
            <a:outerShdw blurRad="63500" dist="25400" dir="8100000" algn="bl" rotWithShape="0">
              <a:srgbClr val="000000">
                <a:alpha val="10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73152" cy="105156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005840"/>
            <a:ext cx="8046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C2B22"/>
                </a:solidFill>
              </a:rPr>
              <a:t>Паразитология — раздел биологии и медицины, изучающий организмы, которые живут за счёт другого организма (хозяина), причиняя ему вред.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365760" y="2194560"/>
            <a:ext cx="2651760" cy="2560320"/>
          </a:xfrm>
          <a:prstGeom prst="rect">
            <a:avLst/>
          </a:prstGeom>
          <a:solidFill>
            <a:srgbClr val="F1FA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02920" y="22860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🔬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502920" y="283464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Объект изучения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502920" y="3246120"/>
            <a:ext cx="2423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Паразиты: простейшие, гельминты, членистоногие, грибы, вирусы в роли паразитов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3383280" y="2194560"/>
            <a:ext cx="2651760" cy="2560320"/>
          </a:xfrm>
          <a:prstGeom prst="rect">
            <a:avLst/>
          </a:prstGeom>
          <a:solidFill>
            <a:srgbClr val="F1FA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520440" y="22860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📋</a:t>
            </a:r>
            <a:endParaRPr lang="en-US" sz="2600" dirty="0"/>
          </a:p>
        </p:txBody>
      </p:sp>
      <p:sp>
        <p:nvSpPr>
          <p:cNvPr id="13" name="Text 11"/>
          <p:cNvSpPr/>
          <p:nvPr/>
        </p:nvSpPr>
        <p:spPr>
          <a:xfrm>
            <a:off x="3520440" y="283464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Задачи науки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3520440" y="3246120"/>
            <a:ext cx="2423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Изучение биологии паразитов, диагностика, лечение и профилактика паразитарных болезней</a:t>
            </a:r>
            <a:endParaRPr lang="en-US" sz="1150" dirty="0"/>
          </a:p>
        </p:txBody>
      </p:sp>
      <p:sp>
        <p:nvSpPr>
          <p:cNvPr id="15" name="Shape 13"/>
          <p:cNvSpPr/>
          <p:nvPr/>
        </p:nvSpPr>
        <p:spPr>
          <a:xfrm>
            <a:off x="6400800" y="2194560"/>
            <a:ext cx="2651760" cy="2560320"/>
          </a:xfrm>
          <a:prstGeom prst="rect">
            <a:avLst/>
          </a:prstGeom>
          <a:solidFill>
            <a:srgbClr val="F1FA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6" name="Text 14"/>
          <p:cNvSpPr/>
          <p:nvPr/>
        </p:nvSpPr>
        <p:spPr>
          <a:xfrm>
            <a:off x="6537960" y="22860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000000"/>
                </a:solidFill>
              </a:rPr>
              <a:t>🔗</a:t>
            </a:r>
            <a:endParaRPr lang="en-US" sz="2600" dirty="0"/>
          </a:p>
        </p:txBody>
      </p:sp>
      <p:sp>
        <p:nvSpPr>
          <p:cNvPr id="17" name="Text 15"/>
          <p:cNvSpPr/>
          <p:nvPr/>
        </p:nvSpPr>
        <p:spPr>
          <a:xfrm>
            <a:off x="6537960" y="2834640"/>
            <a:ext cx="24231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Связь с другими науками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537960" y="3246120"/>
            <a:ext cx="24231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Тесно связана с зоологией, медициной, иммунологией и экологией</a:t>
            </a:r>
            <a:endParaRPr lang="en-US" sz="11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3B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Классификация паразитов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05840"/>
            <a:ext cx="8412480" cy="109728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5" name="Shape 3"/>
          <p:cNvSpPr/>
          <p:nvPr/>
        </p:nvSpPr>
        <p:spPr>
          <a:xfrm>
            <a:off x="365760" y="1005840"/>
            <a:ext cx="73152" cy="109728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6" name="Text 4"/>
          <p:cNvSpPr/>
          <p:nvPr/>
        </p:nvSpPr>
        <p:spPr>
          <a:xfrm>
            <a:off x="548640" y="105156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По природе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48640" y="1444752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Животные-паразиты (зоопаразиты)   •   Растения-паразиты   •   Грибы-паразиты   •   Бактерии и вирусы (условно)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365760" y="2286000"/>
            <a:ext cx="8412480" cy="109728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9" name="Shape 7"/>
          <p:cNvSpPr/>
          <p:nvPr/>
        </p:nvSpPr>
        <p:spPr>
          <a:xfrm>
            <a:off x="365760" y="2286000"/>
            <a:ext cx="73152" cy="109728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33172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По локализации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548640" y="2724912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Эктопаразиты (на поверхности тела)   •   Эндопаразиты (внутри организма)   •   Внутриклеточные паразиты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365760" y="3566160"/>
            <a:ext cx="8412480" cy="109728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13" name="Shape 11"/>
          <p:cNvSpPr/>
          <p:nvPr/>
        </p:nvSpPr>
        <p:spPr>
          <a:xfrm>
            <a:off x="365760" y="3566160"/>
            <a:ext cx="73152" cy="1097280"/>
          </a:xfrm>
          <a:prstGeom prst="rect">
            <a:avLst/>
          </a:prstGeom>
          <a:solidFill>
            <a:srgbClr val="2ECC71"/>
          </a:solidFill>
          <a:ln/>
        </p:spPr>
      </p:sp>
      <p:sp>
        <p:nvSpPr>
          <p:cNvPr id="14" name="Text 12"/>
          <p:cNvSpPr/>
          <p:nvPr/>
        </p:nvSpPr>
        <p:spPr>
          <a:xfrm>
            <a:off x="548640" y="3611880"/>
            <a:ext cx="21031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По времени контакта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48640" y="4005072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Постоянные (вся жизнь на хозяине)   •   Временные (периодически)   •   Сверхпаразиты (паразит на паразите)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65760" y="4663440"/>
            <a:ext cx="8412480" cy="338328"/>
          </a:xfrm>
          <a:prstGeom prst="rect">
            <a:avLst/>
          </a:prstGeom>
          <a:solidFill>
            <a:srgbClr val="FFF3CD"/>
          </a:solidFill>
          <a:ln/>
        </p:spPr>
      </p:sp>
      <p:sp>
        <p:nvSpPr>
          <p:cNvPr id="17" name="Text 15"/>
          <p:cNvSpPr/>
          <p:nvPr/>
        </p:nvSpPr>
        <p:spPr>
          <a:xfrm>
            <a:off x="502920" y="4681728"/>
            <a:ext cx="822960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7D5A00"/>
                </a:solidFill>
              </a:rPr>
              <a:t>⚠  Важно: один и тот же организм может быть паразитом на одной стадии развития и свободноживущим — на другой.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3B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Основные группы паразитов человека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4114800" cy="1828800"/>
          </a:xfrm>
          <a:prstGeom prst="rect">
            <a:avLst/>
          </a:prstGeom>
          <a:solidFill>
            <a:srgbClr val="F1FAF5"/>
          </a:solidFill>
          <a:ln/>
          <a:effectLst>
            <a:outerShdw blurRad="635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960120"/>
            <a:ext cx="4114800" cy="411480"/>
          </a:xfrm>
          <a:prstGeom prst="rect">
            <a:avLst/>
          </a:prstGeom>
          <a:solidFill>
            <a:srgbClr val="1A5C45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99669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🦠  Простейшие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463040"/>
            <a:ext cx="38404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B22"/>
                </a:solidFill>
              </a:rPr>
              <a:t>Плазмодии (малярия), лямблии,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C2B22"/>
                </a:solidFill>
              </a:rPr>
              <a:t>трихомонады, токсоплазмы, амёбы</a:t>
            </a:r>
            <a:endParaRPr lang="en-US" sz="1250" dirty="0"/>
          </a:p>
        </p:txBody>
      </p:sp>
      <p:sp>
        <p:nvSpPr>
          <p:cNvPr id="8" name="Shape 6"/>
          <p:cNvSpPr/>
          <p:nvPr/>
        </p:nvSpPr>
        <p:spPr>
          <a:xfrm>
            <a:off x="4800600" y="960120"/>
            <a:ext cx="4114800" cy="1828800"/>
          </a:xfrm>
          <a:prstGeom prst="rect">
            <a:avLst/>
          </a:prstGeom>
          <a:solidFill>
            <a:srgbClr val="F1FAF5"/>
          </a:solidFill>
          <a:ln/>
          <a:effectLst>
            <a:outerShdw blurRad="635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800600" y="960120"/>
            <a:ext cx="4114800" cy="411480"/>
          </a:xfrm>
          <a:prstGeom prst="rect">
            <a:avLst/>
          </a:prstGeom>
          <a:solidFill>
            <a:srgbClr val="1A5C45"/>
          </a:solidFill>
          <a:ln/>
        </p:spPr>
      </p:sp>
      <p:sp>
        <p:nvSpPr>
          <p:cNvPr id="10" name="Text 8"/>
          <p:cNvSpPr/>
          <p:nvPr/>
        </p:nvSpPr>
        <p:spPr>
          <a:xfrm>
            <a:off x="4937760" y="99669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🪱  Гельминты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937760" y="1463040"/>
            <a:ext cx="38404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B22"/>
                </a:solidFill>
              </a:rPr>
              <a:t>Нематоды (аскариды, острицы),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C2B22"/>
                </a:solidFill>
              </a:rPr>
              <a:t>цестоды (солитёры), трематоды (сосальщики)</a:t>
            </a:r>
            <a:endParaRPr lang="en-US" sz="1250" dirty="0"/>
          </a:p>
        </p:txBody>
      </p:sp>
      <p:sp>
        <p:nvSpPr>
          <p:cNvPr id="12" name="Shape 10"/>
          <p:cNvSpPr/>
          <p:nvPr/>
        </p:nvSpPr>
        <p:spPr>
          <a:xfrm>
            <a:off x="365760" y="2971800"/>
            <a:ext cx="4114800" cy="1828800"/>
          </a:xfrm>
          <a:prstGeom prst="rect">
            <a:avLst/>
          </a:prstGeom>
          <a:solidFill>
            <a:srgbClr val="F1FAF5"/>
          </a:solidFill>
          <a:ln/>
          <a:effectLst>
            <a:outerShdw blurRad="635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971800"/>
            <a:ext cx="4114800" cy="411480"/>
          </a:xfrm>
          <a:prstGeom prst="rect">
            <a:avLst/>
          </a:prstGeom>
          <a:solidFill>
            <a:srgbClr val="1A5C45"/>
          </a:solidFill>
          <a:ln/>
        </p:spPr>
      </p:sp>
      <p:sp>
        <p:nvSpPr>
          <p:cNvPr id="14" name="Text 12"/>
          <p:cNvSpPr/>
          <p:nvPr/>
        </p:nvSpPr>
        <p:spPr>
          <a:xfrm>
            <a:off x="502920" y="300837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🕷  Членистоногие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502920" y="3474720"/>
            <a:ext cx="38404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B22"/>
                </a:solidFill>
              </a:rPr>
              <a:t>Клещи (чесоточный, таёжный),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C2B22"/>
                </a:solidFill>
              </a:rPr>
              <a:t>вши, блохи, комары, мошки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800600" y="2971800"/>
            <a:ext cx="4114800" cy="1828800"/>
          </a:xfrm>
          <a:prstGeom prst="rect">
            <a:avLst/>
          </a:prstGeom>
          <a:solidFill>
            <a:srgbClr val="F1FAF5"/>
          </a:solidFill>
          <a:ln/>
          <a:effectLst>
            <a:outerShdw blurRad="63500" dist="25400" dir="8100000" algn="bl" rotWithShape="0">
              <a:srgbClr val="000000">
                <a:alpha val="9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800600" y="2971800"/>
            <a:ext cx="4114800" cy="411480"/>
          </a:xfrm>
          <a:prstGeom prst="rect">
            <a:avLst/>
          </a:prstGeom>
          <a:solidFill>
            <a:srgbClr val="1A5C45"/>
          </a:solidFill>
          <a:ln/>
        </p:spPr>
      </p:sp>
      <p:sp>
        <p:nvSpPr>
          <p:cNvPr id="18" name="Text 16"/>
          <p:cNvSpPr/>
          <p:nvPr/>
        </p:nvSpPr>
        <p:spPr>
          <a:xfrm>
            <a:off x="4937760" y="3008376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dirty="0">
                <a:solidFill>
                  <a:srgbClr val="FFFFFF"/>
                </a:solidFill>
              </a:rPr>
              <a:t>🍄  Грибы</a:t>
            </a:r>
            <a:endParaRPr lang="en-US" sz="1400" dirty="0"/>
          </a:p>
        </p:txBody>
      </p:sp>
      <p:sp>
        <p:nvSpPr>
          <p:cNvPr id="19" name="Text 17"/>
          <p:cNvSpPr/>
          <p:nvPr/>
        </p:nvSpPr>
        <p:spPr>
          <a:xfrm>
            <a:off x="4937760" y="3474720"/>
            <a:ext cx="38404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C2B22"/>
                </a:solidFill>
              </a:rPr>
              <a:t>Дерматофиты (трихофития),</a:t>
            </a:r>
            <a:endParaRPr lang="en-US" sz="1250" dirty="0"/>
          </a:p>
          <a:p>
            <a:pPr marL="0" indent="0">
              <a:buNone/>
            </a:pPr>
            <a:r>
              <a:rPr lang="en-US" sz="1250" dirty="0">
                <a:solidFill>
                  <a:srgbClr val="1C2B22"/>
                </a:solidFill>
              </a:rPr>
              <a:t>Candida (кандидоз), Aspergillus</a:t>
            </a:r>
            <a:endParaRPr lang="en-US" sz="12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3B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Жизненный цикл паразитов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457200" y="1005840"/>
            <a:ext cx="1645920" cy="1645920"/>
          </a:xfrm>
          <a:prstGeom prst="ellipse">
            <a:avLst/>
          </a:prstGeom>
          <a:solidFill>
            <a:srgbClr val="2ECC71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1097280"/>
            <a:ext cx="1645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Яйцо /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циста</a:t>
            </a:r>
            <a:endParaRPr lang="en-US" sz="1200" dirty="0"/>
          </a:p>
        </p:txBody>
      </p:sp>
      <p:sp>
        <p:nvSpPr>
          <p:cNvPr id="6" name="Shape 4"/>
          <p:cNvSpPr/>
          <p:nvPr/>
        </p:nvSpPr>
        <p:spPr>
          <a:xfrm>
            <a:off x="2148840" y="1783080"/>
            <a:ext cx="365760" cy="64008"/>
          </a:xfrm>
          <a:prstGeom prst="rect">
            <a:avLst/>
          </a:prstGeom>
          <a:solidFill>
            <a:srgbClr val="5D8A70"/>
          </a:solidFill>
          <a:ln/>
        </p:spPr>
      </p:sp>
      <p:sp>
        <p:nvSpPr>
          <p:cNvPr id="7" name="Text 5"/>
          <p:cNvSpPr/>
          <p:nvPr/>
        </p:nvSpPr>
        <p:spPr>
          <a:xfrm>
            <a:off x="2423160" y="1664208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D8A70"/>
                </a:solidFill>
              </a:rPr>
              <a:t>▶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365760" y="2788920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D8A70"/>
                </a:solidFill>
              </a:rPr>
              <a:t>Выделяется во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D8A70"/>
                </a:solidFill>
              </a:rPr>
              <a:t>внешнюю среду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2560320" y="1005840"/>
            <a:ext cx="1645920" cy="1645920"/>
          </a:xfrm>
          <a:prstGeom prst="ellipse">
            <a:avLst/>
          </a:prstGeom>
          <a:solidFill>
            <a:srgbClr val="1ABC9C"/>
          </a:solidFill>
          <a:ln/>
        </p:spPr>
      </p:sp>
      <p:sp>
        <p:nvSpPr>
          <p:cNvPr id="10" name="Text 8"/>
          <p:cNvSpPr/>
          <p:nvPr/>
        </p:nvSpPr>
        <p:spPr>
          <a:xfrm>
            <a:off x="2560320" y="1097280"/>
            <a:ext cx="1645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Личинка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251960" y="1783080"/>
            <a:ext cx="365760" cy="64008"/>
          </a:xfrm>
          <a:prstGeom prst="rect">
            <a:avLst/>
          </a:prstGeom>
          <a:solidFill>
            <a:srgbClr val="5D8A70"/>
          </a:solidFill>
          <a:ln/>
        </p:spPr>
      </p:sp>
      <p:sp>
        <p:nvSpPr>
          <p:cNvPr id="12" name="Text 10"/>
          <p:cNvSpPr/>
          <p:nvPr/>
        </p:nvSpPr>
        <p:spPr>
          <a:xfrm>
            <a:off x="4526280" y="1664208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D8A70"/>
                </a:solidFill>
              </a:rPr>
              <a:t>▶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2468880" y="2788920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D8A70"/>
                </a:solidFill>
              </a:rPr>
              <a:t>Свободная или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D8A70"/>
                </a:solidFill>
              </a:rPr>
              <a:t>в промежут. хозяине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663440" y="1005840"/>
            <a:ext cx="1645920" cy="1645920"/>
          </a:xfrm>
          <a:prstGeom prst="ellipse">
            <a:avLst/>
          </a:prstGeom>
          <a:solidFill>
            <a:srgbClr val="16A085"/>
          </a:solidFill>
          <a:ln/>
        </p:spPr>
      </p:sp>
      <p:sp>
        <p:nvSpPr>
          <p:cNvPr id="15" name="Text 13"/>
          <p:cNvSpPr/>
          <p:nvPr/>
        </p:nvSpPr>
        <p:spPr>
          <a:xfrm>
            <a:off x="4663440" y="1097280"/>
            <a:ext cx="1645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Инвазионная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стадия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6355080" y="1783080"/>
            <a:ext cx="365760" cy="64008"/>
          </a:xfrm>
          <a:prstGeom prst="rect">
            <a:avLst/>
          </a:prstGeom>
          <a:solidFill>
            <a:srgbClr val="5D8A70"/>
          </a:solidFill>
          <a:ln/>
        </p:spPr>
      </p:sp>
      <p:sp>
        <p:nvSpPr>
          <p:cNvPr id="17" name="Text 15"/>
          <p:cNvSpPr/>
          <p:nvPr/>
        </p:nvSpPr>
        <p:spPr>
          <a:xfrm>
            <a:off x="6629400" y="1664208"/>
            <a:ext cx="274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5D8A70"/>
                </a:solidFill>
              </a:rPr>
              <a:t>▶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4572000" y="2788920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D8A70"/>
                </a:solidFill>
              </a:rPr>
              <a:t>Заражение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D8A70"/>
                </a:solidFill>
              </a:rPr>
              <a:t>основного хозяина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6766560" y="1005840"/>
            <a:ext cx="1645920" cy="1645920"/>
          </a:xfrm>
          <a:prstGeom prst="ellipse">
            <a:avLst/>
          </a:prstGeom>
          <a:solidFill>
            <a:srgbClr val="0D6B5A"/>
          </a:solidFill>
          <a:ln/>
        </p:spPr>
      </p:sp>
      <p:sp>
        <p:nvSpPr>
          <p:cNvPr id="20" name="Text 18"/>
          <p:cNvSpPr/>
          <p:nvPr/>
        </p:nvSpPr>
        <p:spPr>
          <a:xfrm>
            <a:off x="6766560" y="1097280"/>
            <a:ext cx="164592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Половозрелая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</a:rPr>
              <a:t>особь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6675120" y="2788920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D8A70"/>
                </a:solidFill>
              </a:rPr>
              <a:t>Размножение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dirty="0">
                <a:solidFill>
                  <a:srgbClr val="5D8A70"/>
                </a:solidFill>
              </a:rPr>
              <a:t>в хозяине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1280160" y="3794760"/>
            <a:ext cx="6492240" cy="0"/>
          </a:xfrm>
          <a:prstGeom prst="line">
            <a:avLst/>
          </a:prstGeom>
          <a:noFill/>
          <a:ln w="25400">
            <a:solidFill>
              <a:srgbClr val="2ECC71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365760" y="3886200"/>
            <a:ext cx="8412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5D8A70"/>
                </a:solidFill>
              </a:rPr>
              <a:t>↑  Возврат во внешнюю среду (яйца/цисты выделяются с экскрементами хозяина)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365760" y="4389120"/>
            <a:ext cx="8412480" cy="59436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25" name="Text 23"/>
          <p:cNvSpPr/>
          <p:nvPr/>
        </p:nvSpPr>
        <p:spPr>
          <a:xfrm>
            <a:off x="548640" y="443484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Хозяева:  Основной (окончательный) — в нём паразит достигает половозрелости.   Промежуточный — для личиночных стадий.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3B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Пути заражения паразитами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20040" y="960120"/>
            <a:ext cx="2743200" cy="1737360"/>
          </a:xfrm>
          <a:prstGeom prst="rect">
            <a:avLst/>
          </a:prstGeom>
          <a:solidFill>
            <a:srgbClr val="F1FA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29768" y="10515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🍽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033272" y="1124712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Алиментарный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429768" y="1673352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Через пищу и воду (немытые овощи, сырое мясо, заражённая вода)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46120" y="960120"/>
            <a:ext cx="2743200" cy="1737360"/>
          </a:xfrm>
          <a:prstGeom prst="rect">
            <a:avLst/>
          </a:prstGeom>
          <a:solidFill>
            <a:srgbClr val="F1FA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355848" y="10515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🤝</a:t>
            </a:r>
            <a:endParaRPr lang="en-US" sz="2800" dirty="0"/>
          </a:p>
        </p:txBody>
      </p:sp>
      <p:sp>
        <p:nvSpPr>
          <p:cNvPr id="10" name="Text 8"/>
          <p:cNvSpPr/>
          <p:nvPr/>
        </p:nvSpPr>
        <p:spPr>
          <a:xfrm>
            <a:off x="3959352" y="1124712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Контактный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3355848" y="1673352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Прямой контакт с больным человеком или животным (чесотка, педикулёз)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172200" y="960120"/>
            <a:ext cx="2743200" cy="1737360"/>
          </a:xfrm>
          <a:prstGeom prst="rect">
            <a:avLst/>
          </a:prstGeom>
          <a:solidFill>
            <a:srgbClr val="F1FA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281928" y="105156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🦟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6885432" y="1124712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Трансмиссивный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6281928" y="1673352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Через переносчика — комаров, клещей, блох, мух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320040" y="2926080"/>
            <a:ext cx="2743200" cy="1737360"/>
          </a:xfrm>
          <a:prstGeom prst="rect">
            <a:avLst/>
          </a:prstGeom>
          <a:solidFill>
            <a:srgbClr val="F1FA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429768" y="30175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🌱</a:t>
            </a:r>
            <a:endParaRPr lang="en-US" sz="2800" dirty="0"/>
          </a:p>
        </p:txBody>
      </p:sp>
      <p:sp>
        <p:nvSpPr>
          <p:cNvPr id="18" name="Text 16"/>
          <p:cNvSpPr/>
          <p:nvPr/>
        </p:nvSpPr>
        <p:spPr>
          <a:xfrm>
            <a:off x="1033272" y="3090672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Перкутанный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29768" y="3639312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Проникновение через кожу — личинки анкилостом при контакте с почвой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3246120" y="2926080"/>
            <a:ext cx="2743200" cy="1737360"/>
          </a:xfrm>
          <a:prstGeom prst="rect">
            <a:avLst/>
          </a:prstGeom>
          <a:solidFill>
            <a:srgbClr val="F1FA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355848" y="30175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👶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3959352" y="3090672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Трансплацентарный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3355848" y="3639312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От матери к ребёнку через плаценту (токсоплазмоз)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6172200" y="2926080"/>
            <a:ext cx="2743200" cy="1737360"/>
          </a:xfrm>
          <a:prstGeom prst="rect">
            <a:avLst/>
          </a:prstGeom>
          <a:solidFill>
            <a:srgbClr val="F1FAF5"/>
          </a:solidFill>
          <a:ln/>
          <a:effectLst>
            <a:outerShdw blurRad="50800" dist="25400" dir="8100000" algn="bl" rotWithShape="0">
              <a:srgbClr val="000000">
                <a:alpha val="8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281928" y="30175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000000"/>
                </a:solidFill>
              </a:rPr>
              <a:t>💉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6885432" y="3090672"/>
            <a:ext cx="1920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Парентеральный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6281928" y="3639312"/>
            <a:ext cx="2514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Через кровь (переливание, общие шприцы, медицинские манипуляции)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3B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Взаимодействие паразита и хозяина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3931920" cy="457200"/>
          </a:xfrm>
          <a:prstGeom prst="rect">
            <a:avLst/>
          </a:prstGeom>
          <a:solidFill>
            <a:srgbClr val="C0392B"/>
          </a:solidFill>
          <a:ln/>
        </p:spPr>
      </p:sp>
      <p:sp>
        <p:nvSpPr>
          <p:cNvPr id="5" name="Text 3"/>
          <p:cNvSpPr/>
          <p:nvPr/>
        </p:nvSpPr>
        <p:spPr>
          <a:xfrm>
            <a:off x="457200" y="9601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Воздействие паразита на хозяина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502920" y="144475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Механическое повреждение тканей и органов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02920" y="1947672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Токсическое воздействие продуктов метаболизма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502920" y="2217809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Обкрадывание питательных веществ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2454775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Иммуносупрессия — подавление иммунитета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02920" y="2729954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Аллергические реакции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57200" y="3044564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Создание «ворот» для вторичных инфекций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846320" y="914400"/>
            <a:ext cx="3931920" cy="457200"/>
          </a:xfrm>
          <a:prstGeom prst="rect">
            <a:avLst/>
          </a:prstGeom>
          <a:solidFill>
            <a:srgbClr val="1A5C45"/>
          </a:solidFill>
          <a:ln/>
        </p:spPr>
      </p:sp>
      <p:sp>
        <p:nvSpPr>
          <p:cNvPr id="14" name="Text 12"/>
          <p:cNvSpPr/>
          <p:nvPr/>
        </p:nvSpPr>
        <p:spPr>
          <a:xfrm>
            <a:off x="4937760" y="960120"/>
            <a:ext cx="3749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</a:rPr>
              <a:t>Ответные реакции хозяина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937760" y="144475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Воспалительная реакция в очаге паразитирования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4937760" y="194767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Выработка специфических антител (IgE, IgG)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937760" y="245059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Клеточный иммунный ответ (Т-лимфоциты)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937760" y="295351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Эозинофилия при гельминтозах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937760" y="345643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Инкапсуляция паразита (фиброзная капсула)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937760" y="395935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C2B22"/>
                </a:solidFill>
              </a:rPr>
              <a:t>• Выработка интерферонов и цитокинов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3B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Диагностика паразитарных болезней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960120"/>
            <a:ext cx="8412480" cy="86868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5" name="Shape 3"/>
          <p:cNvSpPr/>
          <p:nvPr/>
        </p:nvSpPr>
        <p:spPr>
          <a:xfrm>
            <a:off x="411480" y="1033272"/>
            <a:ext cx="640080" cy="640080"/>
          </a:xfrm>
          <a:prstGeom prst="ellipse">
            <a:avLst/>
          </a:prstGeom>
          <a:solidFill>
            <a:srgbClr val="2ECC71"/>
          </a:solidFill>
          <a:ln/>
        </p:spPr>
      </p:sp>
      <p:sp>
        <p:nvSpPr>
          <p:cNvPr id="6" name="Text 4"/>
          <p:cNvSpPr/>
          <p:nvPr/>
        </p:nvSpPr>
        <p:spPr>
          <a:xfrm>
            <a:off x="411480" y="103327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3B2E"/>
                </a:solidFill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188720" y="102412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Микроскопия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188720" y="1371600"/>
            <a:ext cx="7406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Обнаружение паразитов, их яиц, цист или личинок в кале, крови, мокроте, моче под микроскопом. Основной метод.</a:t>
            </a:r>
            <a:endParaRPr lang="en-US" sz="1150" dirty="0"/>
          </a:p>
        </p:txBody>
      </p:sp>
      <p:sp>
        <p:nvSpPr>
          <p:cNvPr id="9" name="Shape 7"/>
          <p:cNvSpPr/>
          <p:nvPr/>
        </p:nvSpPr>
        <p:spPr>
          <a:xfrm>
            <a:off x="365760" y="1965960"/>
            <a:ext cx="8412480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0" name="Shape 8"/>
          <p:cNvSpPr/>
          <p:nvPr/>
        </p:nvSpPr>
        <p:spPr>
          <a:xfrm>
            <a:off x="411480" y="2039112"/>
            <a:ext cx="640080" cy="640080"/>
          </a:xfrm>
          <a:prstGeom prst="ellipse">
            <a:avLst/>
          </a:prstGeom>
          <a:solidFill>
            <a:srgbClr val="2ECC71"/>
          </a:solidFill>
          <a:ln/>
        </p:spPr>
      </p:sp>
      <p:sp>
        <p:nvSpPr>
          <p:cNvPr id="11" name="Text 9"/>
          <p:cNvSpPr/>
          <p:nvPr/>
        </p:nvSpPr>
        <p:spPr>
          <a:xfrm>
            <a:off x="411480" y="203911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3B2E"/>
                </a:solidFill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88720" y="202996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Серологические методы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188720" y="2377440"/>
            <a:ext cx="7406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ИФА, РСК, РНГА — выявление антител в крови пациента. Применяются при глубоко расположенных паразитах (эхинококкоз, токсоплазмоз).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365760" y="2971800"/>
            <a:ext cx="8412480" cy="86868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15" name="Shape 13"/>
          <p:cNvSpPr/>
          <p:nvPr/>
        </p:nvSpPr>
        <p:spPr>
          <a:xfrm>
            <a:off x="411480" y="3044952"/>
            <a:ext cx="640080" cy="640080"/>
          </a:xfrm>
          <a:prstGeom prst="ellipse">
            <a:avLst/>
          </a:prstGeom>
          <a:solidFill>
            <a:srgbClr val="2ECC71"/>
          </a:solidFill>
          <a:ln/>
        </p:spPr>
      </p:sp>
      <p:sp>
        <p:nvSpPr>
          <p:cNvPr id="16" name="Text 14"/>
          <p:cNvSpPr/>
          <p:nvPr/>
        </p:nvSpPr>
        <p:spPr>
          <a:xfrm>
            <a:off x="411480" y="304495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3B2E"/>
                </a:solidFill>
              </a:rPr>
              <a:t>03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188720" y="303580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Молекулярная диагностика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1188720" y="3383280"/>
            <a:ext cx="7406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ПЦР — высокочувствительный метод обнаружения ДНК паразита. Применяется при малярии, токсоплазмозе, лейшманиозе.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365760" y="3977640"/>
            <a:ext cx="8412480" cy="868680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0" name="Shape 18"/>
          <p:cNvSpPr/>
          <p:nvPr/>
        </p:nvSpPr>
        <p:spPr>
          <a:xfrm>
            <a:off x="411480" y="4050792"/>
            <a:ext cx="640080" cy="640080"/>
          </a:xfrm>
          <a:prstGeom prst="ellipse">
            <a:avLst/>
          </a:prstGeom>
          <a:solidFill>
            <a:srgbClr val="2ECC71"/>
          </a:solidFill>
          <a:ln/>
        </p:spPr>
      </p:sp>
      <p:sp>
        <p:nvSpPr>
          <p:cNvPr id="21" name="Text 19"/>
          <p:cNvSpPr/>
          <p:nvPr/>
        </p:nvSpPr>
        <p:spPr>
          <a:xfrm>
            <a:off x="411480" y="4050792"/>
            <a:ext cx="640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0D3B2E"/>
                </a:solidFill>
              </a:rPr>
              <a:t>04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188720" y="4041648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3B2E"/>
                </a:solidFill>
              </a:rPr>
              <a:t>Инструментальные методы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1188720" y="4389120"/>
            <a:ext cx="74066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УЗИ, КТ, МРТ — для обнаружения кист (эхинококк), очагов поражения в органах.</a:t>
            </a:r>
            <a:endParaRPr lang="en-US" sz="11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0D3B2E"/>
          </a:solidFill>
          <a:ln/>
        </p:spPr>
      </p:sp>
      <p:sp>
        <p:nvSpPr>
          <p:cNvPr id="3" name="Text 1"/>
          <p:cNvSpPr/>
          <p:nvPr/>
        </p:nvSpPr>
        <p:spPr>
          <a:xfrm>
            <a:off x="36576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Лечение и профилактика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914400"/>
            <a:ext cx="3977640" cy="4069080"/>
          </a:xfrm>
          <a:prstGeom prst="rect">
            <a:avLst/>
          </a:prstGeom>
          <a:solidFill>
            <a:srgbClr val="E8F5E9"/>
          </a:solidFill>
          <a:ln/>
        </p:spPr>
      </p:sp>
      <p:sp>
        <p:nvSpPr>
          <p:cNvPr id="5" name="Text 3"/>
          <p:cNvSpPr/>
          <p:nvPr/>
        </p:nvSpPr>
        <p:spPr>
          <a:xfrm>
            <a:off x="502920" y="10058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3B2E"/>
                </a:solidFill>
              </a:rPr>
              <a:t>💊  Лечение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02920" y="1554480"/>
            <a:ext cx="3703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5C45"/>
                </a:solidFill>
              </a:rPr>
              <a:t>▸ Антигельминтные препараты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640080" y="1892808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Альбендазол, мебендазол, пиперазин (нематоды, цестоды)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2331720"/>
            <a:ext cx="3703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5C45"/>
                </a:solidFill>
              </a:rPr>
              <a:t>▸ Противопротозойные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640080" y="2670048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Метронидазол (лямблии, трихомонады), хлорохин (малярия)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502920" y="3108960"/>
            <a:ext cx="3703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5C45"/>
                </a:solidFill>
              </a:rPr>
              <a:t>▸ Акарициды и инсектициды</a:t>
            </a:r>
            <a:endParaRPr lang="en-US" sz="1250" dirty="0"/>
          </a:p>
        </p:txBody>
      </p:sp>
      <p:sp>
        <p:nvSpPr>
          <p:cNvPr id="11" name="Text 9"/>
          <p:cNvSpPr/>
          <p:nvPr/>
        </p:nvSpPr>
        <p:spPr>
          <a:xfrm>
            <a:off x="640080" y="3447288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Перметрин, бензилбензоат (чесотка, вши)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886200"/>
            <a:ext cx="3703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b="1" dirty="0">
                <a:solidFill>
                  <a:srgbClr val="1A5C45"/>
                </a:solidFill>
              </a:rPr>
              <a:t>▸ Хирургическое лечение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640080" y="4224528"/>
            <a:ext cx="35661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C2B22"/>
                </a:solidFill>
              </a:rPr>
              <a:t>Удаление кист (эхинококкоз), резекция при осложнениях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4800600" y="914400"/>
            <a:ext cx="3977640" cy="4069080"/>
          </a:xfrm>
          <a:prstGeom prst="rect">
            <a:avLst/>
          </a:prstGeom>
          <a:solidFill>
            <a:srgbClr val="E8F8F5"/>
          </a:solidFill>
          <a:ln/>
        </p:spPr>
      </p:sp>
      <p:sp>
        <p:nvSpPr>
          <p:cNvPr id="15" name="Text 13"/>
          <p:cNvSpPr/>
          <p:nvPr/>
        </p:nvSpPr>
        <p:spPr>
          <a:xfrm>
            <a:off x="4937760" y="1005840"/>
            <a:ext cx="3657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0D3B2E"/>
                </a:solidFill>
              </a:rPr>
              <a:t>🛡  Профилактика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4937760" y="150876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✓  Мыть руки с мылом перед едой и после туалета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4937760" y="198424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✓  Термическая обработка мяса и рыбы</a:t>
            </a:r>
            <a:endParaRPr lang="en-US" sz="1150" dirty="0"/>
          </a:p>
        </p:txBody>
      </p:sp>
      <p:sp>
        <p:nvSpPr>
          <p:cNvPr id="18" name="Text 16"/>
          <p:cNvSpPr/>
          <p:nvPr/>
        </p:nvSpPr>
        <p:spPr>
          <a:xfrm>
            <a:off x="4937760" y="2459736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✓  Употреблять кипячёную или фильтрованную воду</a:t>
            </a:r>
            <a:endParaRPr lang="en-US" sz="1150" dirty="0"/>
          </a:p>
        </p:txBody>
      </p:sp>
      <p:sp>
        <p:nvSpPr>
          <p:cNvPr id="19" name="Text 17"/>
          <p:cNvSpPr/>
          <p:nvPr/>
        </p:nvSpPr>
        <p:spPr>
          <a:xfrm>
            <a:off x="4937760" y="2935224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✓  Защита от укусов насекомых-переносчиков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937760" y="3410712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✓  Регулярная дегельминтизация домашних животных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4937760" y="3886200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✓  Санитарный контроль пищевого производства</a:t>
            </a:r>
            <a:endParaRPr lang="en-US" sz="1150" dirty="0"/>
          </a:p>
        </p:txBody>
      </p:sp>
      <p:sp>
        <p:nvSpPr>
          <p:cNvPr id="22" name="Text 20"/>
          <p:cNvSpPr/>
          <p:nvPr/>
        </p:nvSpPr>
        <p:spPr>
          <a:xfrm>
            <a:off x="4937760" y="4361688"/>
            <a:ext cx="3657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C2B22"/>
                </a:solidFill>
              </a:rPr>
              <a:t>✓  Медицинские осмотры и плановая диагностика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735</Words>
  <Application>Microsoft Office PowerPoint</Application>
  <PresentationFormat>Экран (16:9)</PresentationFormat>
  <Paragraphs>144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Паразитология</dc:title>
  <dc:subject>PptxGenJS Presentation</dc:subject>
  <dc:creator>PptxGenJS</dc:creator>
  <cp:lastModifiedBy>Admin</cp:lastModifiedBy>
  <cp:revision>2</cp:revision>
  <dcterms:created xsi:type="dcterms:W3CDTF">2026-06-02T03:48:21Z</dcterms:created>
  <dcterms:modified xsi:type="dcterms:W3CDTF">2026-06-02T04:13:34Z</dcterms:modified>
</cp:coreProperties>
</file>